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0" r:id="rId3"/>
    <p:sldId id="263" r:id="rId4"/>
    <p:sldId id="266" r:id="rId5"/>
    <p:sldId id="267" r:id="rId6"/>
    <p:sldId id="262" r:id="rId7"/>
    <p:sldId id="268" r:id="rId8"/>
    <p:sldId id="269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99FF"/>
    <a:srgbClr val="FF66FF"/>
    <a:srgbClr val="FF3300"/>
    <a:srgbClr val="0000CC"/>
    <a:srgbClr val="CC0099"/>
    <a:srgbClr val="FF0000"/>
    <a:srgbClr val="FF5050"/>
    <a:srgbClr val="EE2712"/>
    <a:srgbClr val="6600CC"/>
    <a:srgbClr val="99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835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731A-4DB7-4143-AA48-7A74FB5E3F36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D71E-03D0-47DA-A785-213B18D8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731A-4DB7-4143-AA48-7A74FB5E3F36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D71E-03D0-47DA-A785-213B18D8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731A-4DB7-4143-AA48-7A74FB5E3F36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D71E-03D0-47DA-A785-213B18D8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731A-4DB7-4143-AA48-7A74FB5E3F36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D71E-03D0-47DA-A785-213B18D8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731A-4DB7-4143-AA48-7A74FB5E3F36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D71E-03D0-47DA-A785-213B18D8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731A-4DB7-4143-AA48-7A74FB5E3F36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D71E-03D0-47DA-A785-213B18D8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731A-4DB7-4143-AA48-7A74FB5E3F36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D71E-03D0-47DA-A785-213B18D8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731A-4DB7-4143-AA48-7A74FB5E3F36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D71E-03D0-47DA-A785-213B18D8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731A-4DB7-4143-AA48-7A74FB5E3F36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D71E-03D0-47DA-A785-213B18D8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731A-4DB7-4143-AA48-7A74FB5E3F36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D71E-03D0-47DA-A785-213B18D8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731A-4DB7-4143-AA48-7A74FB5E3F36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D71E-03D0-47DA-A785-213B18D8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2731A-4DB7-4143-AA48-7A74FB5E3F36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9D71E-03D0-47DA-A785-213B18D8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-Video\Desktop\Функциональная грамотность\001 Титуль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244" cy="5143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-Video\Desktop\Функциональная грамотность\Слайд на ФГ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52"/>
          </a:xfrm>
          <a:prstGeom prst="rect">
            <a:avLst/>
          </a:prstGeom>
          <a:noFill/>
        </p:spPr>
      </p:pic>
      <p:pic>
        <p:nvPicPr>
          <p:cNvPr id="2052" name="Picture 4" descr="C:\Users\Admin-Video\Desktop\01.JPG"/>
          <p:cNvPicPr>
            <a:picLocks noChangeAspect="1" noChangeArrowheads="1"/>
          </p:cNvPicPr>
          <p:nvPr/>
        </p:nvPicPr>
        <p:blipFill>
          <a:blip r:embed="rId3" cstate="print"/>
          <a:srcRect l="20715" r="21934"/>
          <a:stretch>
            <a:fillRect/>
          </a:stretch>
        </p:blipFill>
        <p:spPr bwMode="auto">
          <a:xfrm>
            <a:off x="7020272" y="1923678"/>
            <a:ext cx="1693204" cy="197086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 descr="C:\Users\Admin-Video\Desktop\02.JPG"/>
          <p:cNvPicPr>
            <a:picLocks noChangeAspect="1" noChangeArrowheads="1"/>
          </p:cNvPicPr>
          <p:nvPr/>
        </p:nvPicPr>
        <p:blipFill>
          <a:blip r:embed="rId4" cstate="print"/>
          <a:srcRect l="12195" r="12195"/>
          <a:stretch>
            <a:fillRect/>
          </a:stretch>
        </p:blipFill>
        <p:spPr bwMode="auto">
          <a:xfrm>
            <a:off x="4283968" y="1347615"/>
            <a:ext cx="2232248" cy="197086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Picture 6" descr="C:\Users\Admin-Video\Desktop\DSC_6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707654"/>
            <a:ext cx="2952328" cy="197086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-Video\Desktop\Функциональная грамотность\004 Модельные семина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" y="0"/>
            <a:ext cx="9142622" cy="5144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-Video\Desktop\Функциональная грамотность\Шаблон Слайд на Ф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5050"/>
          </a:xfrm>
          <a:prstGeom prst="rect">
            <a:avLst/>
          </a:prstGeom>
          <a:noFill/>
        </p:spPr>
      </p:pic>
      <p:pic>
        <p:nvPicPr>
          <p:cNvPr id="2051" name="Picture 3" descr="C:\Users\Admin-Video\Desktop\Банк заданий.PNG"/>
          <p:cNvPicPr>
            <a:picLocks noChangeAspect="1" noChangeArrowheads="1"/>
          </p:cNvPicPr>
          <p:nvPr/>
        </p:nvPicPr>
        <p:blipFill>
          <a:blip r:embed="rId3" cstate="print"/>
          <a:srcRect l="15168" r="15059"/>
          <a:stretch>
            <a:fillRect/>
          </a:stretch>
        </p:blipFill>
        <p:spPr bwMode="auto">
          <a:xfrm>
            <a:off x="179512" y="483518"/>
            <a:ext cx="3896904" cy="302433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1720" y="4227934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Открытый банк заданий РЭШ</a:t>
            </a:r>
          </a:p>
          <a:p>
            <a:pPr algn="ctr"/>
            <a:r>
              <a:rPr lang="ru-RU" sz="2400" b="1" dirty="0" smtClean="0"/>
              <a:t>Адрес сайта: </a:t>
            </a:r>
            <a:r>
              <a:rPr lang="en-US" sz="2400" b="1" dirty="0" smtClean="0"/>
              <a:t>https://fg.resh.edu.ru</a:t>
            </a:r>
            <a:endParaRPr lang="ru-RU" sz="2400" u="sng" dirty="0"/>
          </a:p>
        </p:txBody>
      </p:sp>
      <p:pic>
        <p:nvPicPr>
          <p:cNvPr id="1026" name="Picture 2" descr="C:\Users\Admin-Video\Desktop\Снимок.PNG"/>
          <p:cNvPicPr>
            <a:picLocks noChangeAspect="1" noChangeArrowheads="1"/>
          </p:cNvPicPr>
          <p:nvPr/>
        </p:nvPicPr>
        <p:blipFill>
          <a:blip r:embed="rId4" cstate="print"/>
          <a:srcRect l="11708" r="13652"/>
          <a:stretch>
            <a:fillRect/>
          </a:stretch>
        </p:blipFill>
        <p:spPr bwMode="auto">
          <a:xfrm>
            <a:off x="4355976" y="483518"/>
            <a:ext cx="4519467" cy="302433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-Video\Desktop\Функциональная грамотность\Шаблон Слайд на Ф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5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60718"/>
            <a:ext cx="7772400" cy="696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«Школа современного учителя»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275606"/>
            <a:ext cx="8856984" cy="2448272"/>
          </a:xfrm>
          <a:prstGeom prst="roundRect">
            <a:avLst/>
          </a:prstGeom>
          <a:solidFill>
            <a:srgbClr val="6699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803660"/>
            <a:ext cx="8501122" cy="4179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Направлено на обучение </a:t>
            </a:r>
            <a:r>
              <a:rPr lang="ru-RU" b="1" dirty="0" smtClean="0">
                <a:solidFill>
                  <a:schemeClr val="bg1"/>
                </a:solidFill>
              </a:rPr>
              <a:t>159</a:t>
            </a:r>
            <a:r>
              <a:rPr lang="ru-RU" dirty="0" smtClean="0">
                <a:solidFill>
                  <a:schemeClr val="bg1"/>
                </a:solidFill>
              </a:rPr>
              <a:t> человек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По состоянию на 02.12.2021:</a:t>
            </a:r>
          </a:p>
          <a:p>
            <a:pPr marL="269875" indent="-269875" algn="l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10</a:t>
            </a:r>
            <a:r>
              <a:rPr lang="en-US" b="1" dirty="0" smtClean="0">
                <a:solidFill>
                  <a:schemeClr val="bg1"/>
                </a:solidFill>
              </a:rPr>
              <a:t>6</a:t>
            </a:r>
            <a:r>
              <a:rPr lang="ru-RU" dirty="0" smtClean="0">
                <a:solidFill>
                  <a:schemeClr val="bg1"/>
                </a:solidFill>
              </a:rPr>
              <a:t> человек завершили обучение и готовы приступить к итоговой аттестации</a:t>
            </a:r>
          </a:p>
          <a:p>
            <a:pPr marL="269875" indent="-269875" algn="l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6</a:t>
            </a:r>
            <a:r>
              <a:rPr lang="ru-RU" dirty="0" smtClean="0">
                <a:solidFill>
                  <a:schemeClr val="bg1"/>
                </a:solidFill>
              </a:rPr>
              <a:t> человек - прогресс выполнения от 60 до 90 % (МПЛ, Правовой лицей, школы №№ 27, 44, 46, 58)</a:t>
            </a:r>
          </a:p>
          <a:p>
            <a:pPr marL="269875" indent="-269875" algn="l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29</a:t>
            </a:r>
            <a:r>
              <a:rPr lang="ru-RU" dirty="0" smtClean="0">
                <a:solidFill>
                  <a:schemeClr val="bg1"/>
                </a:solidFill>
              </a:rPr>
              <a:t> человек - прогресс выполнения от 10 до 50 % (гимназия 3, лицеи Академический, Вектор, ВМЛ, Звездный, Математический, Правовой, Ступени, школы №№ 6, 9, 10, 15, 27, 29, 30, 40, 49, 51, 56, 67, 80, 85)</a:t>
            </a:r>
          </a:p>
          <a:p>
            <a:pPr marL="269875" indent="-269875" algn="l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18</a:t>
            </a:r>
            <a:r>
              <a:rPr lang="ru-RU" dirty="0" smtClean="0">
                <a:solidFill>
                  <a:schemeClr val="bg1"/>
                </a:solidFill>
              </a:rPr>
              <a:t> человек отказ от прохождения курсов по уважительной причине (увольнение, больничный, декрет)</a:t>
            </a: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endParaRPr lang="ru-RU" sz="1500" b="1" dirty="0" smtClean="0">
              <a:solidFill>
                <a:schemeClr val="bg1"/>
              </a:solidFill>
            </a:endParaRPr>
          </a:p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ИТОГОВАЯ АТТЕСТАЦИЯ 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на платформе цифровая экосистема ДПО</a:t>
            </a:r>
          </a:p>
          <a:p>
            <a:pPr algn="l"/>
            <a:r>
              <a:rPr lang="ru-RU" sz="4000" u="sng" dirty="0" smtClean="0">
                <a:solidFill>
                  <a:schemeClr val="tx1"/>
                </a:solidFill>
              </a:rPr>
              <a:t>с 06.12.21 по 10.12.21</a:t>
            </a:r>
            <a:endParaRPr lang="ru-RU" sz="40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-Video\Desktop\Функциональная грамотность\007 Самодиагност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145051"/>
          </a:xfrm>
          <a:prstGeom prst="rect">
            <a:avLst/>
          </a:prstGeom>
          <a:noFill/>
        </p:spPr>
      </p:pic>
      <p:pic>
        <p:nvPicPr>
          <p:cNvPr id="4100" name="Picture 4" descr="C:\Users\Admin-Video\Desktop\Функциональная грамотность\01 Программа онлайн-марафона «Марафон функциональной грамотности»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95486"/>
            <a:ext cx="2494761" cy="352839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C:\Users\Admin-Video\Desktop\Функциональная грамотность\02 Марафо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95486"/>
            <a:ext cx="6293082" cy="3600400"/>
          </a:xfrm>
          <a:prstGeom prst="rect">
            <a:avLst/>
          </a:prstGeom>
          <a:noFill/>
        </p:spPr>
      </p:pic>
      <p:pic>
        <p:nvPicPr>
          <p:cNvPr id="2" name="Picture 2" descr="\\10.0.101.201\SharedCRO\!Администратор\!\паспорт.PNG"/>
          <p:cNvPicPr>
            <a:picLocks noChangeAspect="1" noChangeArrowheads="1"/>
          </p:cNvPicPr>
          <p:nvPr/>
        </p:nvPicPr>
        <p:blipFill>
          <a:blip r:embed="rId5" cstate="print"/>
          <a:srcRect l="1495" r="25253"/>
          <a:stretch>
            <a:fillRect/>
          </a:stretch>
        </p:blipFill>
        <p:spPr bwMode="auto">
          <a:xfrm>
            <a:off x="5580112" y="2117129"/>
            <a:ext cx="3528392" cy="19667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80112" y="1707654"/>
            <a:ext cx="345638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Загрузка персональных данных</a:t>
            </a:r>
            <a:endParaRPr lang="ru-RU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-Video\Desktop\Функциональная грамотность\Шаблон Слайд на Ф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5050"/>
          </a:xfrm>
          <a:prstGeom prst="rect">
            <a:avLst/>
          </a:prstGeom>
          <a:noFill/>
        </p:spPr>
      </p:pic>
      <p:pic>
        <p:nvPicPr>
          <p:cNvPr id="4099" name="Picture 3" descr="C:\Users\Admin-Video\Desktop\Кар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330" y="0"/>
            <a:ext cx="7006062" cy="51810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-Video\Desktop\Функциональная грамотность\001 Титуль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244" cy="5143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</TotalTime>
  <Words>151</Words>
  <Application>Microsoft Office PowerPoint</Application>
  <PresentationFormat>Экран (16:9)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«Школа современного учителя»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Admin-Video</cp:lastModifiedBy>
  <cp:revision>126</cp:revision>
  <dcterms:created xsi:type="dcterms:W3CDTF">2019-05-31T01:32:22Z</dcterms:created>
  <dcterms:modified xsi:type="dcterms:W3CDTF">2021-12-03T05:20:14Z</dcterms:modified>
</cp:coreProperties>
</file>